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firstSlideNum="0" strictFirstAndLastChars="0" saveSubsetFonts="1">
  <p:sldMasterIdLst>
    <p:sldMasterId id="2147483648" r:id="rId5"/>
    <p:sldMasterId id="214748365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6858000" cx="12192000"/>
  <p:notesSz cx="6858000" cy="9144000"/>
  <p:embeddedFontLst>
    <p:embeddedFont>
      <p:font typeface="Noto Sans JP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A4A3A4"/>
          </p15:clr>
        </p15:guide>
        <p15:guide id="2" pos="393">
          <p15:clr>
            <a:srgbClr val="A4A3A4"/>
          </p15:clr>
        </p15:guide>
        <p15:guide id="3" pos="7242">
          <p15:clr>
            <a:srgbClr val="A4A3A4"/>
          </p15:clr>
        </p15:guide>
        <p15:guide id="4" orient="horz" pos="346">
          <p15:clr>
            <a:srgbClr val="A4A3A4"/>
          </p15:clr>
        </p15:guide>
        <p15:guide id="5" orient="horz" pos="3974">
          <p15:clr>
            <a:srgbClr val="A4A3A4"/>
          </p15:clr>
        </p15:guide>
        <p15:guide id="6" pos="529">
          <p15:clr>
            <a:srgbClr val="A4A3A4"/>
          </p15:clr>
        </p15:guide>
        <p15:guide id="7" pos="7151">
          <p15:clr>
            <a:srgbClr val="A4A3A4"/>
          </p15:clr>
        </p15:guide>
        <p15:guide id="8" pos="665">
          <p15:clr>
            <a:srgbClr val="A4A3A4"/>
          </p15:clr>
        </p15:guide>
        <p15:guide id="9" pos="7015">
          <p15:clr>
            <a:srgbClr val="A4A3A4"/>
          </p15:clr>
        </p15:guide>
      </p15:sldGuideLst>
    </p:ext>
    <p:ext uri="GoogleSlidesCustomDataVersion2">
      <go:slidesCustomData xmlns:go="http://customooxmlschemas.google.com/" r:id="rId24" roundtripDataSignature="AMtx7mjdbP/u8b2hF4Z3KK8m+d31uYHQ5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D8D6307-5248-4F6D-B8B0-63330DD878C4}">
  <a:tblStyle styleId="{4D8D6307-5248-4F6D-B8B0-63330DD878C4}" styleName="Table_0">
    <a:wholeTbl>
      <a:tcTxStyle b="off" i="off">
        <a:font>
          <a:latin typeface="Noto Sans JP"/>
          <a:ea typeface="Noto Sans JP"/>
          <a:cs typeface="Noto Sans JP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393"/>
        <p:guide pos="7242"/>
        <p:guide pos="346" orient="horz"/>
        <p:guide pos="3974" orient="horz"/>
        <p:guide pos="529"/>
        <p:guide pos="7151"/>
        <p:guide pos="665"/>
        <p:guide pos="701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11" Type="http://schemas.openxmlformats.org/officeDocument/2006/relationships/slide" Target="slides/slide4.xml"/><Relationship Id="rId22" Type="http://schemas.openxmlformats.org/officeDocument/2006/relationships/font" Target="fonts/NotoSansJP-regular.fntdata"/><Relationship Id="rId10" Type="http://schemas.openxmlformats.org/officeDocument/2006/relationships/slide" Target="slides/slide3.xml"/><Relationship Id="rId21" Type="http://schemas.openxmlformats.org/officeDocument/2006/relationships/slide" Target="slides/slide14.xml"/><Relationship Id="rId13" Type="http://schemas.openxmlformats.org/officeDocument/2006/relationships/slide" Target="slides/slide6.xml"/><Relationship Id="rId24" Type="http://customschemas.google.com/relationships/presentationmetadata" Target="metadata"/><Relationship Id="rId12" Type="http://schemas.openxmlformats.org/officeDocument/2006/relationships/slide" Target="slides/slide5.xml"/><Relationship Id="rId23" Type="http://schemas.openxmlformats.org/officeDocument/2006/relationships/font" Target="fonts/NotoSansJP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ja-JP" sz="12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表紙">
  <p:cSld name="表紙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5"/>
          <p:cNvSpPr/>
          <p:nvPr/>
        </p:nvSpPr>
        <p:spPr>
          <a:xfrm>
            <a:off x="7384637" y="3355899"/>
            <a:ext cx="4447010" cy="444701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rgbClr val="277DC1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35"/>
          <p:cNvSpPr/>
          <p:nvPr/>
        </p:nvSpPr>
        <p:spPr>
          <a:xfrm>
            <a:off x="9526640" y="2531445"/>
            <a:ext cx="3360964" cy="336096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CD1CFA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5"/>
          <p:cNvSpPr/>
          <p:nvPr/>
        </p:nvSpPr>
        <p:spPr>
          <a:xfrm>
            <a:off x="128136" y="121895"/>
            <a:ext cx="11935728" cy="6614210"/>
          </a:xfrm>
          <a:prstGeom prst="roundRect">
            <a:avLst>
              <a:gd fmla="val 246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5"/>
          <p:cNvSpPr txBox="1"/>
          <p:nvPr/>
        </p:nvSpPr>
        <p:spPr>
          <a:xfrm>
            <a:off x="321445" y="6368768"/>
            <a:ext cx="1728328" cy="21540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ja-JP" sz="800" u="none" cap="none" strike="noStrike">
                <a:solidFill>
                  <a:srgbClr val="D8D8D8"/>
                </a:solidFill>
                <a:latin typeface="Noto Sans JP"/>
                <a:ea typeface="Noto Sans JP"/>
                <a:cs typeface="Noto Sans JP"/>
                <a:sym typeface="Noto Sans JP"/>
              </a:rPr>
              <a:t>©︎ XXXXX Inc. All Right Reserved.</a:t>
            </a:r>
            <a:endParaRPr b="0" i="0" sz="800" u="none" cap="none" strike="noStrike">
              <a:solidFill>
                <a:srgbClr val="D8D8D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本文（黒）">
  <p:cSld name="本文（黒）">
    <p:bg>
      <p:bgPr>
        <a:solidFill>
          <a:srgbClr val="00000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8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38"/>
          <p:cNvSpPr/>
          <p:nvPr/>
        </p:nvSpPr>
        <p:spPr>
          <a:xfrm>
            <a:off x="128136" y="121895"/>
            <a:ext cx="11935728" cy="6614210"/>
          </a:xfrm>
          <a:prstGeom prst="roundRect">
            <a:avLst>
              <a:gd fmla="val 246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38"/>
          <p:cNvSpPr/>
          <p:nvPr/>
        </p:nvSpPr>
        <p:spPr>
          <a:xfrm>
            <a:off x="0" y="500829"/>
            <a:ext cx="360000" cy="72922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8"/>
          <p:cNvSpPr txBox="1"/>
          <p:nvPr/>
        </p:nvSpPr>
        <p:spPr>
          <a:xfrm>
            <a:off x="321445" y="6368768"/>
            <a:ext cx="1728328" cy="21540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ja-JP" sz="800" u="none" cap="none" strike="noStrike">
                <a:solidFill>
                  <a:srgbClr val="D8D8D8"/>
                </a:solidFill>
                <a:latin typeface="Noto Sans JP"/>
                <a:ea typeface="Noto Sans JP"/>
                <a:cs typeface="Noto Sans JP"/>
                <a:sym typeface="Noto Sans JP"/>
              </a:rPr>
              <a:t>©︎ XXXXX Inc. All Right Reserved.</a:t>
            </a:r>
            <a:endParaRPr b="0" i="0" sz="800" u="none" cap="none" strike="noStrike">
              <a:solidFill>
                <a:srgbClr val="D8D8D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20" name="Google Shape;20;p38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本文（グラデ）">
  <p:cSld name="本文（グラデ）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6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6"/>
          <p:cNvSpPr/>
          <p:nvPr/>
        </p:nvSpPr>
        <p:spPr>
          <a:xfrm>
            <a:off x="128136" y="121895"/>
            <a:ext cx="11935728" cy="6614210"/>
          </a:xfrm>
          <a:prstGeom prst="roundRect">
            <a:avLst>
              <a:gd fmla="val 246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6"/>
          <p:cNvSpPr txBox="1"/>
          <p:nvPr/>
        </p:nvSpPr>
        <p:spPr>
          <a:xfrm>
            <a:off x="321445" y="6368768"/>
            <a:ext cx="1728328" cy="21540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ja-JP" sz="8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©︎ XXXXX Inc. All Right Reserved.</a:t>
            </a:r>
            <a:endParaRPr b="0" i="0" sz="8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26" name="Google Shape;26;p36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本文（写真）">
  <p:cSld name="本文（写真）">
    <p:bg>
      <p:bgPr>
        <a:solidFill>
          <a:schemeClr val="accent6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9"/>
          <p:cNvSpPr/>
          <p:nvPr/>
        </p:nvSpPr>
        <p:spPr>
          <a:xfrm>
            <a:off x="128136" y="121895"/>
            <a:ext cx="11935728" cy="6614210"/>
          </a:xfrm>
          <a:prstGeom prst="roundRect">
            <a:avLst>
              <a:gd fmla="val 246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9"/>
          <p:cNvSpPr txBox="1"/>
          <p:nvPr/>
        </p:nvSpPr>
        <p:spPr>
          <a:xfrm>
            <a:off x="321445" y="6368768"/>
            <a:ext cx="1728328" cy="21540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ja-JP" sz="8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©︎ XXXXX Inc. All Right Reserved.</a:t>
            </a:r>
            <a:endParaRPr b="0" i="0" sz="8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0" name="Google Shape;30;p39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本文">
  <p:cSld name="本文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2700000" scaled="0"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0"/>
          <p:cNvSpPr/>
          <p:nvPr/>
        </p:nvSpPr>
        <p:spPr>
          <a:xfrm>
            <a:off x="128136" y="121895"/>
            <a:ext cx="11935728" cy="6614210"/>
          </a:xfrm>
          <a:prstGeom prst="roundRect">
            <a:avLst>
              <a:gd fmla="val 246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40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40"/>
          <p:cNvSpPr txBox="1"/>
          <p:nvPr>
            <p:ph idx="2" type="body"/>
          </p:nvPr>
        </p:nvSpPr>
        <p:spPr>
          <a:xfrm>
            <a:off x="465432" y="877673"/>
            <a:ext cx="10076118" cy="7201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40"/>
          <p:cNvSpPr txBox="1"/>
          <p:nvPr/>
        </p:nvSpPr>
        <p:spPr>
          <a:xfrm>
            <a:off x="321445" y="6368768"/>
            <a:ext cx="1728328" cy="21540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ja-JP" sz="8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©︎ XXXXX Inc. All Right Reserved.</a:t>
            </a:r>
            <a:endParaRPr b="0" i="0" sz="800" u="none" cap="none" strike="noStrike">
              <a:solidFill>
                <a:schemeClr val="accen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36" name="Google Shape;36;p40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37" name="Google Shape;37;p40"/>
          <p:cNvSpPr/>
          <p:nvPr/>
        </p:nvSpPr>
        <p:spPr>
          <a:xfrm>
            <a:off x="0" y="500829"/>
            <a:ext cx="398463" cy="729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本文（キーメッセージなし）">
  <p:cSld name="本文（キーメッセージなし）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2700000" scaled="0"/>
        </a:gra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1"/>
          <p:cNvSpPr/>
          <p:nvPr/>
        </p:nvSpPr>
        <p:spPr>
          <a:xfrm>
            <a:off x="128136" y="121895"/>
            <a:ext cx="11935728" cy="6614210"/>
          </a:xfrm>
          <a:prstGeom prst="roundRect">
            <a:avLst>
              <a:gd fmla="val 246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41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41"/>
          <p:cNvSpPr/>
          <p:nvPr/>
        </p:nvSpPr>
        <p:spPr>
          <a:xfrm>
            <a:off x="0" y="500829"/>
            <a:ext cx="398463" cy="729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1"/>
          <p:cNvSpPr txBox="1"/>
          <p:nvPr/>
        </p:nvSpPr>
        <p:spPr>
          <a:xfrm>
            <a:off x="321445" y="6368768"/>
            <a:ext cx="1728328" cy="21540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ja-JP" sz="8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©︎ XXXXX Inc. All Right Reserved.</a:t>
            </a:r>
            <a:endParaRPr b="0" i="0" sz="800" u="none" cap="none" strike="noStrike">
              <a:solidFill>
                <a:schemeClr val="accen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43" name="Google Shape;43;p41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表紙">
  <p:cSld name="表紙">
    <p:bg>
      <p:bgPr>
        <a:solidFill>
          <a:srgbClr val="000000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4"/>
          <p:cNvSpPr/>
          <p:nvPr/>
        </p:nvSpPr>
        <p:spPr>
          <a:xfrm>
            <a:off x="7384637" y="3355899"/>
            <a:ext cx="4447010" cy="444701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rgbClr val="277DC1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34"/>
          <p:cNvSpPr/>
          <p:nvPr/>
        </p:nvSpPr>
        <p:spPr>
          <a:xfrm>
            <a:off x="9526640" y="2531445"/>
            <a:ext cx="3360964" cy="336096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rgbClr val="CD1CFA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4"/>
          <p:cNvSpPr/>
          <p:nvPr/>
        </p:nvSpPr>
        <p:spPr>
          <a:xfrm>
            <a:off x="128136" y="121895"/>
            <a:ext cx="11935728" cy="6614210"/>
          </a:xfrm>
          <a:prstGeom prst="roundRect">
            <a:avLst>
              <a:gd fmla="val 246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34"/>
          <p:cNvSpPr txBox="1"/>
          <p:nvPr/>
        </p:nvSpPr>
        <p:spPr>
          <a:xfrm>
            <a:off x="321445" y="6368768"/>
            <a:ext cx="1728328" cy="21540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ja-JP" sz="800" u="none" cap="none" strike="noStrike">
                <a:solidFill>
                  <a:srgbClr val="D8D8D8"/>
                </a:solidFill>
                <a:latin typeface="Noto Sans JP"/>
                <a:ea typeface="Noto Sans JP"/>
                <a:cs typeface="Noto Sans JP"/>
                <a:sym typeface="Noto Sans JP"/>
              </a:rPr>
              <a:t>©︎ XXXXX Inc. All Right Reserved.</a:t>
            </a:r>
            <a:endParaRPr b="0" i="0" sz="800" u="none" cap="none" strike="noStrike">
              <a:solidFill>
                <a:srgbClr val="D8D8D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本文（黒）">
  <p:cSld name="本文（黒）">
    <p:bg>
      <p:bgPr>
        <a:solidFill>
          <a:srgbClr val="000000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7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37"/>
          <p:cNvSpPr/>
          <p:nvPr/>
        </p:nvSpPr>
        <p:spPr>
          <a:xfrm>
            <a:off x="128136" y="121895"/>
            <a:ext cx="11935728" cy="6614210"/>
          </a:xfrm>
          <a:prstGeom prst="roundRect">
            <a:avLst>
              <a:gd fmla="val 2463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37"/>
          <p:cNvSpPr/>
          <p:nvPr/>
        </p:nvSpPr>
        <p:spPr>
          <a:xfrm>
            <a:off x="0" y="500829"/>
            <a:ext cx="360000" cy="72922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37"/>
          <p:cNvSpPr txBox="1"/>
          <p:nvPr/>
        </p:nvSpPr>
        <p:spPr>
          <a:xfrm>
            <a:off x="321445" y="6368768"/>
            <a:ext cx="1728328" cy="21540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ja-JP" sz="800" u="none" cap="none" strike="noStrike">
                <a:solidFill>
                  <a:srgbClr val="D8D8D8"/>
                </a:solidFill>
                <a:latin typeface="Noto Sans JP"/>
                <a:ea typeface="Noto Sans JP"/>
                <a:cs typeface="Noto Sans JP"/>
                <a:sym typeface="Noto Sans JP"/>
              </a:rPr>
              <a:t>©︎ XXXXX Inc. All Right Reserved.</a:t>
            </a:r>
            <a:endParaRPr b="0" i="0" sz="800" u="none" cap="none" strike="noStrike">
              <a:solidFill>
                <a:srgbClr val="D8D8D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54" name="Google Shape;54;p37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黒ベタ">
  <p:cSld name="黒ベタ">
    <p:bg>
      <p:bgPr>
        <a:solidFill>
          <a:srgbClr val="000000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2"/>
          <p:cNvSpPr txBox="1"/>
          <p:nvPr/>
        </p:nvSpPr>
        <p:spPr>
          <a:xfrm>
            <a:off x="321445" y="6368768"/>
            <a:ext cx="1728328" cy="21540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ja-JP" sz="800" u="none" cap="none" strike="noStrike">
                <a:solidFill>
                  <a:srgbClr val="D8D8D8"/>
                </a:solidFill>
                <a:latin typeface="Noto Sans JP"/>
                <a:ea typeface="Noto Sans JP"/>
                <a:cs typeface="Noto Sans JP"/>
                <a:sym typeface="Noto Sans JP"/>
              </a:rPr>
              <a:t>©︎ XXXXX Inc. All Right Reserved.</a:t>
            </a:r>
            <a:endParaRPr b="0" i="0" sz="800" u="none" cap="none" strike="noStrike">
              <a:solidFill>
                <a:srgbClr val="D8D8D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itycamp.co.jp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/>
          <p:nvPr/>
        </p:nvSpPr>
        <p:spPr>
          <a:xfrm>
            <a:off x="977467" y="4305567"/>
            <a:ext cx="1261884" cy="320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2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PIVOT株式会社</a:t>
            </a:r>
            <a:endParaRPr b="0" i="0" sz="12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2944959" y="3494991"/>
            <a:ext cx="2872581" cy="520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32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ご出演のご提案</a:t>
            </a:r>
            <a:endParaRPr b="1" i="0" sz="32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63" name="Google Shape;63;p2"/>
          <p:cNvSpPr txBox="1"/>
          <p:nvPr/>
        </p:nvSpPr>
        <p:spPr>
          <a:xfrm>
            <a:off x="977467" y="2329275"/>
            <a:ext cx="2795638" cy="2935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18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30代キャリア特化型新番組</a:t>
            </a:r>
            <a:endParaRPr/>
          </a:p>
        </p:txBody>
      </p:sp>
      <p:sp>
        <p:nvSpPr>
          <p:cNvPr id="64" name="Google Shape;64;p2"/>
          <p:cNvSpPr txBox="1"/>
          <p:nvPr/>
        </p:nvSpPr>
        <p:spPr>
          <a:xfrm>
            <a:off x="10018493" y="6140806"/>
            <a:ext cx="1728328" cy="21540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ja-JP" sz="1600" u="none" cap="none" strike="noStrike">
                <a:solidFill>
                  <a:srgbClr val="D8D8D8"/>
                </a:solidFill>
                <a:latin typeface="Noto Sans JP"/>
                <a:ea typeface="Noto Sans JP"/>
                <a:cs typeface="Noto Sans JP"/>
                <a:sym typeface="Noto Sans JP"/>
              </a:rPr>
              <a:t>2023/3/31 Fri.</a:t>
            </a:r>
            <a:endParaRPr b="0" i="0" sz="1600" u="none" cap="none" strike="noStrike">
              <a:solidFill>
                <a:srgbClr val="D8D8D8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65" name="Google Shape;65;p2"/>
          <p:cNvSpPr txBox="1"/>
          <p:nvPr/>
        </p:nvSpPr>
        <p:spPr>
          <a:xfrm>
            <a:off x="3005919" y="3218004"/>
            <a:ext cx="766235" cy="1890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2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-THIRTIES-</a:t>
            </a:r>
            <a:endParaRPr/>
          </a:p>
        </p:txBody>
      </p:sp>
      <p:sp>
        <p:nvSpPr>
          <p:cNvPr id="66" name="Google Shape;66;p2"/>
          <p:cNvSpPr txBox="1"/>
          <p:nvPr/>
        </p:nvSpPr>
        <p:spPr>
          <a:xfrm>
            <a:off x="395641" y="329038"/>
            <a:ext cx="1261884" cy="320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18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豊間根 青地様</a:t>
            </a:r>
            <a:endParaRPr b="1" i="0" sz="18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>
                <a:latin typeface="Noto Sans JP"/>
                <a:ea typeface="Noto Sans JP"/>
                <a:cs typeface="Noto Sans JP"/>
                <a:sym typeface="Noto Sans JP"/>
              </a:rPr>
              <a:t>キャスティング案</a:t>
            </a:r>
            <a:endParaRPr/>
          </a:p>
        </p:txBody>
      </p:sp>
      <p:sp>
        <p:nvSpPr>
          <p:cNvPr id="156" name="Google Shape;156;p28"/>
          <p:cNvSpPr txBox="1"/>
          <p:nvPr>
            <p:ph idx="2" type="body"/>
          </p:nvPr>
        </p:nvSpPr>
        <p:spPr>
          <a:xfrm>
            <a:off x="465432" y="877673"/>
            <a:ext cx="10076118" cy="7201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-JP">
                <a:latin typeface="Noto Sans JP"/>
                <a:ea typeface="Noto Sans JP"/>
                <a:cs typeface="Noto Sans JP"/>
                <a:sym typeface="Noto Sans JP"/>
              </a:rPr>
              <a:t>日本を代表する30代の著名人</a:t>
            </a:r>
            <a:r>
              <a:rPr lang="ja-JP">
                <a:latin typeface="Noto Sans JP"/>
                <a:ea typeface="Noto Sans JP"/>
                <a:cs typeface="Noto Sans JP"/>
                <a:sym typeface="Noto Sans JP"/>
              </a:rPr>
              <a:t>はもちろん、</a:t>
            </a:r>
            <a:endParaRPr>
              <a:latin typeface="Noto Sans JP"/>
              <a:ea typeface="Noto Sans JP"/>
              <a:cs typeface="Noto Sans JP"/>
              <a:sym typeface="Noto Sans JP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>
                <a:latin typeface="Noto Sans JP"/>
                <a:ea typeface="Noto Sans JP"/>
                <a:cs typeface="Noto Sans JP"/>
                <a:sym typeface="Noto Sans JP"/>
              </a:rPr>
              <a:t>「一流の30代」を過ごしてきた40代の先輩方にもご出演いただく予定です。</a:t>
            </a:r>
            <a:endParaRPr b="1"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57" name="Google Shape;157;p28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ja-JP"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58" name="Google Shape;158;p28"/>
          <p:cNvSpPr txBox="1"/>
          <p:nvPr/>
        </p:nvSpPr>
        <p:spPr>
          <a:xfrm>
            <a:off x="1380191" y="3169593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藤田晋</a:t>
            </a:r>
            <a:endParaRPr/>
          </a:p>
        </p:txBody>
      </p:sp>
      <p:sp>
        <p:nvSpPr>
          <p:cNvPr id="159" name="Google Shape;159;p28"/>
          <p:cNvSpPr/>
          <p:nvPr/>
        </p:nvSpPr>
        <p:spPr>
          <a:xfrm>
            <a:off x="1382151" y="1971945"/>
            <a:ext cx="1080000" cy="1080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60" name="Google Shape;160;p28"/>
          <p:cNvSpPr txBox="1"/>
          <p:nvPr/>
        </p:nvSpPr>
        <p:spPr>
          <a:xfrm>
            <a:off x="3367741" y="3169593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長谷部誠</a:t>
            </a:r>
            <a:endParaRPr/>
          </a:p>
        </p:txBody>
      </p:sp>
      <p:sp>
        <p:nvSpPr>
          <p:cNvPr id="161" name="Google Shape;161;p28"/>
          <p:cNvSpPr/>
          <p:nvPr/>
        </p:nvSpPr>
        <p:spPr>
          <a:xfrm>
            <a:off x="3369701" y="1971945"/>
            <a:ext cx="1080000" cy="1080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62" name="Google Shape;162;p28"/>
          <p:cNvSpPr txBox="1"/>
          <p:nvPr/>
        </p:nvSpPr>
        <p:spPr>
          <a:xfrm>
            <a:off x="5355291" y="3169593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田中みな実</a:t>
            </a:r>
            <a:endParaRPr/>
          </a:p>
        </p:txBody>
      </p:sp>
      <p:sp>
        <p:nvSpPr>
          <p:cNvPr id="163" name="Google Shape;163;p28"/>
          <p:cNvSpPr/>
          <p:nvPr/>
        </p:nvSpPr>
        <p:spPr>
          <a:xfrm>
            <a:off x="5357251" y="1971945"/>
            <a:ext cx="1080000" cy="1080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64" name="Google Shape;164;p28"/>
          <p:cNvSpPr txBox="1"/>
          <p:nvPr/>
        </p:nvSpPr>
        <p:spPr>
          <a:xfrm>
            <a:off x="7342841" y="3169593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本田圭佑</a:t>
            </a:r>
            <a:endParaRPr/>
          </a:p>
        </p:txBody>
      </p:sp>
      <p:sp>
        <p:nvSpPr>
          <p:cNvPr id="165" name="Google Shape;165;p28"/>
          <p:cNvSpPr/>
          <p:nvPr/>
        </p:nvSpPr>
        <p:spPr>
          <a:xfrm>
            <a:off x="7344801" y="1971945"/>
            <a:ext cx="1080000" cy="1080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66" name="Google Shape;166;p28"/>
          <p:cNvSpPr txBox="1"/>
          <p:nvPr/>
        </p:nvSpPr>
        <p:spPr>
          <a:xfrm>
            <a:off x="9330391" y="3169593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渡辺直美</a:t>
            </a:r>
            <a:endParaRPr/>
          </a:p>
        </p:txBody>
      </p:sp>
      <p:sp>
        <p:nvSpPr>
          <p:cNvPr id="167" name="Google Shape;167;p28"/>
          <p:cNvSpPr/>
          <p:nvPr/>
        </p:nvSpPr>
        <p:spPr>
          <a:xfrm>
            <a:off x="9332351" y="1971945"/>
            <a:ext cx="1080000" cy="1080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68" name="Google Shape;168;p28"/>
          <p:cNvSpPr txBox="1"/>
          <p:nvPr/>
        </p:nvSpPr>
        <p:spPr>
          <a:xfrm>
            <a:off x="1380191" y="4947593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中田敦彦</a:t>
            </a:r>
            <a:endParaRPr/>
          </a:p>
        </p:txBody>
      </p:sp>
      <p:sp>
        <p:nvSpPr>
          <p:cNvPr id="169" name="Google Shape;169;p28"/>
          <p:cNvSpPr/>
          <p:nvPr/>
        </p:nvSpPr>
        <p:spPr>
          <a:xfrm>
            <a:off x="1382151" y="3749945"/>
            <a:ext cx="1080000" cy="1080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70" name="Google Shape;170;p28"/>
          <p:cNvSpPr txBox="1"/>
          <p:nvPr/>
        </p:nvSpPr>
        <p:spPr>
          <a:xfrm>
            <a:off x="3367741" y="4947593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 岡田祥吾</a:t>
            </a:r>
            <a:endParaRPr/>
          </a:p>
        </p:txBody>
      </p:sp>
      <p:sp>
        <p:nvSpPr>
          <p:cNvPr id="171" name="Google Shape;171;p28"/>
          <p:cNvSpPr/>
          <p:nvPr/>
        </p:nvSpPr>
        <p:spPr>
          <a:xfrm>
            <a:off x="3369701" y="3749945"/>
            <a:ext cx="1080000" cy="1080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72" name="Google Shape;172;p28"/>
          <p:cNvSpPr txBox="1"/>
          <p:nvPr/>
        </p:nvSpPr>
        <p:spPr>
          <a:xfrm>
            <a:off x="5355291" y="4947593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秋元里奈</a:t>
            </a:r>
            <a:endParaRPr/>
          </a:p>
        </p:txBody>
      </p:sp>
      <p:sp>
        <p:nvSpPr>
          <p:cNvPr id="173" name="Google Shape;173;p28"/>
          <p:cNvSpPr/>
          <p:nvPr/>
        </p:nvSpPr>
        <p:spPr>
          <a:xfrm>
            <a:off x="5357251" y="3749945"/>
            <a:ext cx="1080000" cy="1080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7342841" y="4947593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瀧口浩平</a:t>
            </a:r>
            <a:endParaRPr/>
          </a:p>
        </p:txBody>
      </p:sp>
      <p:sp>
        <p:nvSpPr>
          <p:cNvPr id="175" name="Google Shape;175;p28"/>
          <p:cNvSpPr/>
          <p:nvPr/>
        </p:nvSpPr>
        <p:spPr>
          <a:xfrm>
            <a:off x="7344801" y="3749945"/>
            <a:ext cx="1080000" cy="1080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76" name="Google Shape;176;p28"/>
          <p:cNvSpPr txBox="1"/>
          <p:nvPr/>
        </p:nvSpPr>
        <p:spPr>
          <a:xfrm>
            <a:off x="9330391" y="4947593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鶴岡裕太</a:t>
            </a:r>
            <a:endParaRPr/>
          </a:p>
        </p:txBody>
      </p:sp>
      <p:sp>
        <p:nvSpPr>
          <p:cNvPr id="177" name="Google Shape;177;p28"/>
          <p:cNvSpPr/>
          <p:nvPr/>
        </p:nvSpPr>
        <p:spPr>
          <a:xfrm>
            <a:off x="9332351" y="3749945"/>
            <a:ext cx="1080000" cy="1080000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78" name="Google Shape;178;p28"/>
          <p:cNvSpPr txBox="1"/>
          <p:nvPr/>
        </p:nvSpPr>
        <p:spPr>
          <a:xfrm>
            <a:off x="3367741" y="5184757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ja-JP" sz="105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プログリット社長</a:t>
            </a:r>
            <a:endParaRPr/>
          </a:p>
        </p:txBody>
      </p:sp>
      <p:sp>
        <p:nvSpPr>
          <p:cNvPr id="179" name="Google Shape;179;p28"/>
          <p:cNvSpPr txBox="1"/>
          <p:nvPr/>
        </p:nvSpPr>
        <p:spPr>
          <a:xfrm>
            <a:off x="5355291" y="5184757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ja-JP" sz="105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食べチョク代表</a:t>
            </a:r>
            <a:endParaRPr/>
          </a:p>
        </p:txBody>
      </p:sp>
      <p:sp>
        <p:nvSpPr>
          <p:cNvPr id="180" name="Google Shape;180;p28"/>
          <p:cNvSpPr txBox="1"/>
          <p:nvPr/>
        </p:nvSpPr>
        <p:spPr>
          <a:xfrm>
            <a:off x="7342841" y="5184757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ja-JP" sz="105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メドレー創業者/社長</a:t>
            </a:r>
            <a:endParaRPr/>
          </a:p>
        </p:txBody>
      </p:sp>
      <p:sp>
        <p:nvSpPr>
          <p:cNvPr id="181" name="Google Shape;181;p28"/>
          <p:cNvSpPr txBox="1"/>
          <p:nvPr/>
        </p:nvSpPr>
        <p:spPr>
          <a:xfrm>
            <a:off x="9330391" y="5184757"/>
            <a:ext cx="1331912" cy="276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ja-JP" sz="105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BASE創業者/社長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1057941" y="5698262"/>
            <a:ext cx="1007611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ja-JP" sz="14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その他、Google 30代トップエンジニア　電通30代トップクリエイター　サイバーエージェント　30代子会社社長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ja-JP" sz="14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アスリート、エンターテイナー、起業…etc</a:t>
            </a:r>
            <a:endParaRPr b="0" i="0" sz="1400" u="none" cap="none" strike="noStrike">
              <a:solidFill>
                <a:srgbClr val="000000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83" name="Google Shape;183;p28"/>
          <p:cNvSpPr/>
          <p:nvPr/>
        </p:nvSpPr>
        <p:spPr>
          <a:xfrm>
            <a:off x="2168510" y="1792899"/>
            <a:ext cx="634782" cy="633887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49</a:t>
            </a: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歳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4147154" y="1792899"/>
            <a:ext cx="634782" cy="633887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38</a:t>
            </a: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歳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6125798" y="1792899"/>
            <a:ext cx="634782" cy="633887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35</a:t>
            </a: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歳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8104442" y="1792899"/>
            <a:ext cx="634782" cy="633887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36</a:t>
            </a: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歳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8"/>
          <p:cNvSpPr/>
          <p:nvPr/>
        </p:nvSpPr>
        <p:spPr>
          <a:xfrm>
            <a:off x="10083085" y="1792899"/>
            <a:ext cx="634782" cy="633887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35</a:t>
            </a: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歳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8"/>
          <p:cNvSpPr/>
          <p:nvPr/>
        </p:nvSpPr>
        <p:spPr>
          <a:xfrm>
            <a:off x="2168510" y="3539093"/>
            <a:ext cx="634782" cy="633887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40</a:t>
            </a: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歳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8"/>
          <p:cNvSpPr/>
          <p:nvPr/>
        </p:nvSpPr>
        <p:spPr>
          <a:xfrm>
            <a:off x="4147154" y="3539093"/>
            <a:ext cx="634782" cy="633887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31</a:t>
            </a: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歳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8"/>
          <p:cNvSpPr/>
          <p:nvPr/>
        </p:nvSpPr>
        <p:spPr>
          <a:xfrm>
            <a:off x="6125798" y="3539093"/>
            <a:ext cx="634782" cy="633887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31</a:t>
            </a: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歳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8"/>
          <p:cNvSpPr/>
          <p:nvPr/>
        </p:nvSpPr>
        <p:spPr>
          <a:xfrm>
            <a:off x="8104442" y="3539093"/>
            <a:ext cx="634782" cy="633887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38</a:t>
            </a: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歳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8"/>
          <p:cNvSpPr/>
          <p:nvPr/>
        </p:nvSpPr>
        <p:spPr>
          <a:xfrm>
            <a:off x="10083085" y="3539093"/>
            <a:ext cx="634782" cy="633887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32</a:t>
            </a: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歳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/>
        </p:nvSpPr>
        <p:spPr>
          <a:xfrm>
            <a:off x="3970923" y="3059668"/>
            <a:ext cx="5666936" cy="738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48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ご出演依頼について</a:t>
            </a:r>
            <a:endParaRPr b="1" i="0" sz="48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98" name="Google Shape;198;p29"/>
          <p:cNvSpPr txBox="1"/>
          <p:nvPr/>
        </p:nvSpPr>
        <p:spPr>
          <a:xfrm>
            <a:off x="-685614" y="1220703"/>
            <a:ext cx="4334520" cy="4416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87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02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>
                <a:latin typeface="Noto Sans JP"/>
                <a:ea typeface="Noto Sans JP"/>
                <a:cs typeface="Noto Sans JP"/>
                <a:sym typeface="Noto Sans JP"/>
              </a:rPr>
              <a:t>取材概要</a:t>
            </a:r>
            <a:endParaRPr/>
          </a:p>
        </p:txBody>
      </p:sp>
      <p:sp>
        <p:nvSpPr>
          <p:cNvPr id="204" name="Google Shape;204;p30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ja-JP"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>
              <a:latin typeface="Noto Sans JP"/>
              <a:ea typeface="Noto Sans JP"/>
              <a:cs typeface="Noto Sans JP"/>
              <a:sym typeface="Noto Sans JP"/>
            </a:endParaRPr>
          </a:p>
        </p:txBody>
      </p:sp>
      <p:graphicFrame>
        <p:nvGraphicFramePr>
          <p:cNvPr id="205" name="Google Shape;205;p30"/>
          <p:cNvGraphicFramePr/>
          <p:nvPr/>
        </p:nvGraphicFramePr>
        <p:xfrm>
          <a:off x="839788" y="457349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{4D8D6307-5248-4F6D-B8B0-63330DD878C4}</a:tableStyleId>
              </a:tblPr>
              <a:tblGrid>
                <a:gridCol w="2143300"/>
                <a:gridCol w="8065900"/>
              </a:tblGrid>
              <a:tr h="630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ja-JP" sz="1800" u="none" cap="none" strike="noStrike">
                          <a:solidFill>
                            <a:schemeClr val="accent1"/>
                          </a:solidFill>
                        </a:rPr>
                        <a:t>日時</a:t>
                      </a:r>
                      <a:endParaRPr b="1" i="0" sz="18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ja-JP" sz="1800" u="none" cap="none" strike="noStrike">
                          <a:solidFill>
                            <a:schemeClr val="dk1"/>
                          </a:solidFill>
                        </a:rPr>
                        <a:t>2023年2月中を予定</a:t>
                      </a:r>
                      <a:endParaRPr b="1" i="0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09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ja-JP" sz="1800" u="none" cap="none" strike="noStrike">
                          <a:solidFill>
                            <a:schemeClr val="accent1"/>
                          </a:solidFill>
                        </a:rPr>
                        <a:t>場所</a:t>
                      </a:r>
                      <a:endParaRPr b="1" i="0" sz="18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ja-JP" sz="1800" u="none" cap="none" strike="noStrike">
                          <a:solidFill>
                            <a:schemeClr val="dk1"/>
                          </a:solidFill>
                        </a:rPr>
                        <a:t>PIVOTアプリ&amp;PIVOT YouTubeチャンネル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ja-JP" sz="1200" u="none" cap="none" strike="noStrike">
                          <a:solidFill>
                            <a:schemeClr val="dk1"/>
                          </a:solidFill>
                        </a:rPr>
                        <a:t>※どちらも全編無料で配信予定</a:t>
                      </a:r>
                      <a:endParaRPr b="1" i="0" sz="24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206" name="Google Shape;206;p30"/>
          <p:cNvSpPr/>
          <p:nvPr/>
        </p:nvSpPr>
        <p:spPr>
          <a:xfrm>
            <a:off x="839789" y="1061407"/>
            <a:ext cx="1624011" cy="431503"/>
          </a:xfrm>
          <a:prstGeom prst="roundRect">
            <a:avLst>
              <a:gd fmla="val 16667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収録に関して</a:t>
            </a:r>
            <a:endParaRPr/>
          </a:p>
        </p:txBody>
      </p:sp>
      <p:sp>
        <p:nvSpPr>
          <p:cNvPr id="207" name="Google Shape;207;p30"/>
          <p:cNvSpPr/>
          <p:nvPr/>
        </p:nvSpPr>
        <p:spPr>
          <a:xfrm>
            <a:off x="839789" y="4040512"/>
            <a:ext cx="1624011" cy="431503"/>
          </a:xfrm>
          <a:prstGeom prst="roundRect">
            <a:avLst>
              <a:gd fmla="val 16667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配信に関して</a:t>
            </a:r>
            <a:endParaRPr/>
          </a:p>
        </p:txBody>
      </p:sp>
      <p:graphicFrame>
        <p:nvGraphicFramePr>
          <p:cNvPr id="208" name="Google Shape;208;p30"/>
          <p:cNvGraphicFramePr/>
          <p:nvPr/>
        </p:nvGraphicFramePr>
        <p:xfrm>
          <a:off x="839788" y="149290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{4D8D6307-5248-4F6D-B8B0-63330DD878C4}</a:tableStyleId>
              </a:tblPr>
              <a:tblGrid>
                <a:gridCol w="2143300"/>
                <a:gridCol w="8065900"/>
              </a:tblGrid>
              <a:tr h="669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ja-JP" sz="1800" u="none" cap="none" strike="noStrike">
                          <a:solidFill>
                            <a:schemeClr val="accent1"/>
                          </a:solidFill>
                        </a:rPr>
                        <a:t>日時</a:t>
                      </a:r>
                      <a:endParaRPr b="1" i="0" sz="18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ja-JP" sz="1800" u="none" cap="none" strike="noStrike">
                          <a:solidFill>
                            <a:schemeClr val="dk1"/>
                          </a:solidFill>
                        </a:rPr>
                        <a:t>2023年1月30日 or 31日</a:t>
                      </a:r>
                      <a:endParaRPr b="1" i="0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9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ja-JP" sz="1800" u="none" cap="none" strike="noStrike">
                          <a:solidFill>
                            <a:schemeClr val="accent1"/>
                          </a:solidFill>
                        </a:rPr>
                        <a:t>収録時間</a:t>
                      </a:r>
                      <a:endParaRPr b="1" i="0" sz="18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ja-JP" sz="1800" u="none" cap="none" strike="noStrike">
                          <a:solidFill>
                            <a:schemeClr val="dk1"/>
                          </a:solidFill>
                        </a:rPr>
                        <a:t>17時〜18時の1時間予定</a:t>
                      </a:r>
                      <a:endParaRPr b="1" i="0" sz="18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12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ja-JP" sz="1800" u="none" cap="none" strike="noStrike">
                          <a:solidFill>
                            <a:schemeClr val="accent1"/>
                          </a:solidFill>
                        </a:rPr>
                        <a:t>場所</a:t>
                      </a:r>
                      <a:endParaRPr b="1" i="0" sz="1800" u="none" cap="none" strike="noStrike">
                        <a:solidFill>
                          <a:schemeClr val="accen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ja-JP" sz="1800" u="none" cap="none" strike="noStrike">
                          <a:solidFill>
                            <a:schemeClr val="dk1"/>
                          </a:solidFill>
                        </a:rPr>
                        <a:t>City Camp@恵比寿 等を予定</a:t>
                      </a:r>
                      <a:endParaRPr b="1" sz="18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b="1" sz="12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ja-JP" sz="1200" u="sng" cap="none" strike="noStrike">
                          <a:solidFill>
                            <a:schemeClr val="dk1"/>
                          </a:solidFill>
                          <a:hlinkClick r:id="rId3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https://citycamp.co.jp/</a:t>
                      </a:r>
                      <a:endParaRPr b="1" sz="12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ja-JP" sz="1200" u="none" cap="none" strike="noStrike">
                          <a:solidFill>
                            <a:schemeClr val="dk1"/>
                          </a:solidFill>
                        </a:rPr>
                        <a:t>その他可能な日程、場所をご相談させて頂ければ幸いです。</a:t>
                      </a:r>
                      <a:endParaRPr b="1" i="0" sz="6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T cap="flat" cmpd="sng" w="9525">
                      <a:solidFill>
                        <a:srgbClr val="BFBFB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/>
          <p:nvPr/>
        </p:nvSpPr>
        <p:spPr>
          <a:xfrm rot="10800000">
            <a:off x="2687109" y="3640667"/>
            <a:ext cx="289982" cy="289982"/>
          </a:xfrm>
          <a:prstGeom prst="triangl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1"/>
          <p:cNvSpPr/>
          <p:nvPr/>
        </p:nvSpPr>
        <p:spPr>
          <a:xfrm rot="10800000">
            <a:off x="5951010" y="3640667"/>
            <a:ext cx="289982" cy="289982"/>
          </a:xfrm>
          <a:prstGeom prst="triangl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1"/>
          <p:cNvSpPr/>
          <p:nvPr/>
        </p:nvSpPr>
        <p:spPr>
          <a:xfrm rot="10800000">
            <a:off x="9214910" y="3640667"/>
            <a:ext cx="289982" cy="289982"/>
          </a:xfrm>
          <a:prstGeom prst="triangl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1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>
                <a:latin typeface="Noto Sans JP"/>
                <a:ea typeface="Noto Sans JP"/>
                <a:cs typeface="Noto Sans JP"/>
                <a:sym typeface="Noto Sans JP"/>
              </a:rPr>
              <a:t>スケジュール</a:t>
            </a:r>
            <a:endParaRPr/>
          </a:p>
        </p:txBody>
      </p:sp>
      <p:sp>
        <p:nvSpPr>
          <p:cNvPr id="217" name="Google Shape;217;p31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ja-JP">
                <a:latin typeface="Noto Sans JP"/>
                <a:ea typeface="Noto Sans JP"/>
                <a:cs typeface="Noto Sans JP"/>
                <a:sym typeface="Noto Sans JP"/>
              </a:rPr>
              <a:t>‹#›</a:t>
            </a:fld>
            <a:endParaRPr>
              <a:latin typeface="Noto Sans JP"/>
              <a:ea typeface="Noto Sans JP"/>
              <a:cs typeface="Noto Sans JP"/>
              <a:sym typeface="Noto Sans JP"/>
            </a:endParaRPr>
          </a:p>
        </p:txBody>
      </p:sp>
      <p:cxnSp>
        <p:nvCxnSpPr>
          <p:cNvPr id="218" name="Google Shape;218;p31"/>
          <p:cNvCxnSpPr/>
          <p:nvPr/>
        </p:nvCxnSpPr>
        <p:spPr>
          <a:xfrm>
            <a:off x="93133" y="4318000"/>
            <a:ext cx="11095567" cy="0"/>
          </a:xfrm>
          <a:prstGeom prst="straightConnector1">
            <a:avLst/>
          </a:prstGeom>
          <a:noFill/>
          <a:ln cap="rnd" cmpd="sng" w="5715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19" name="Google Shape;219;p31"/>
          <p:cNvSpPr/>
          <p:nvPr/>
        </p:nvSpPr>
        <p:spPr>
          <a:xfrm>
            <a:off x="2719918" y="4205818"/>
            <a:ext cx="224364" cy="224364"/>
          </a:xfrm>
          <a:prstGeom prst="ellipse">
            <a:avLst/>
          </a:prstGeom>
          <a:solidFill>
            <a:schemeClr val="lt1"/>
          </a:solidFill>
          <a:ln cap="rnd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1"/>
          <p:cNvSpPr/>
          <p:nvPr/>
        </p:nvSpPr>
        <p:spPr>
          <a:xfrm>
            <a:off x="5983819" y="4205818"/>
            <a:ext cx="224364" cy="224364"/>
          </a:xfrm>
          <a:prstGeom prst="ellipse">
            <a:avLst/>
          </a:prstGeom>
          <a:solidFill>
            <a:schemeClr val="lt1"/>
          </a:solidFill>
          <a:ln cap="rnd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1"/>
          <p:cNvSpPr/>
          <p:nvPr/>
        </p:nvSpPr>
        <p:spPr>
          <a:xfrm>
            <a:off x="9247719" y="4205818"/>
            <a:ext cx="224364" cy="224364"/>
          </a:xfrm>
          <a:prstGeom prst="ellipse">
            <a:avLst/>
          </a:prstGeom>
          <a:solidFill>
            <a:schemeClr val="lt1"/>
          </a:solidFill>
          <a:ln cap="rnd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1"/>
          <p:cNvSpPr/>
          <p:nvPr/>
        </p:nvSpPr>
        <p:spPr>
          <a:xfrm>
            <a:off x="2048933" y="2163233"/>
            <a:ext cx="1566334" cy="156633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ご提案</a:t>
            </a:r>
            <a:endParaRPr b="1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（本日）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1"/>
          <p:cNvSpPr/>
          <p:nvPr/>
        </p:nvSpPr>
        <p:spPr>
          <a:xfrm>
            <a:off x="5312834" y="2163233"/>
            <a:ext cx="1566334" cy="1566334"/>
          </a:xfrm>
          <a:prstGeom prst="ellipse">
            <a:avLst/>
          </a:prstGeom>
          <a:solidFill>
            <a:schemeClr val="lt1"/>
          </a:solidFill>
          <a:ln cap="rnd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撮影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1"/>
          <p:cNvSpPr/>
          <p:nvPr/>
        </p:nvSpPr>
        <p:spPr>
          <a:xfrm>
            <a:off x="8576734" y="2163233"/>
            <a:ext cx="1566334" cy="1566334"/>
          </a:xfrm>
          <a:prstGeom prst="ellipse">
            <a:avLst/>
          </a:prstGeom>
          <a:solidFill>
            <a:schemeClr val="lt1"/>
          </a:solidFill>
          <a:ln cap="rnd" cmpd="sng" w="571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リリース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1"/>
          <p:cNvSpPr/>
          <p:nvPr/>
        </p:nvSpPr>
        <p:spPr>
          <a:xfrm>
            <a:off x="2048933" y="1453683"/>
            <a:ext cx="1566334" cy="6635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12月下旬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1"/>
          <p:cNvSpPr/>
          <p:nvPr/>
        </p:nvSpPr>
        <p:spPr>
          <a:xfrm>
            <a:off x="5312834" y="1453683"/>
            <a:ext cx="1566334" cy="6635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1月下旬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1"/>
          <p:cNvSpPr/>
          <p:nvPr/>
        </p:nvSpPr>
        <p:spPr>
          <a:xfrm>
            <a:off x="8576734" y="1453683"/>
            <a:ext cx="1566334" cy="66357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2月下旬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31"/>
          <p:cNvSpPr/>
          <p:nvPr/>
        </p:nvSpPr>
        <p:spPr>
          <a:xfrm>
            <a:off x="1261533" y="4758734"/>
            <a:ext cx="3141134" cy="6635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出演承諾書に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記載いただきます</a:t>
            </a:r>
            <a:endParaRPr b="0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1"/>
          <p:cNvSpPr/>
          <p:nvPr/>
        </p:nvSpPr>
        <p:spPr>
          <a:xfrm>
            <a:off x="4525434" y="4758734"/>
            <a:ext cx="3141134" cy="6635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事前確認はさせて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いただいておりません</a:t>
            </a:r>
            <a:endParaRPr b="0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1"/>
          <p:cNvSpPr/>
          <p:nvPr/>
        </p:nvSpPr>
        <p:spPr>
          <a:xfrm>
            <a:off x="7789334" y="4758734"/>
            <a:ext cx="3141134" cy="6635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PIVOTのイベント・広告等に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素材として使用させていただく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場合があります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2"/>
          <p:cNvSpPr/>
          <p:nvPr/>
        </p:nvSpPr>
        <p:spPr>
          <a:xfrm>
            <a:off x="1476528" y="2859974"/>
            <a:ext cx="9238944" cy="69089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32"/>
          <p:cNvSpPr txBox="1"/>
          <p:nvPr/>
        </p:nvSpPr>
        <p:spPr>
          <a:xfrm>
            <a:off x="603184" y="2854846"/>
            <a:ext cx="10985634" cy="7011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3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日本の30代のビジネスパーソンに、一歩を</a:t>
            </a:r>
            <a:endParaRPr b="1" i="0" sz="36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237" name="Google Shape;237;p32"/>
          <p:cNvSpPr txBox="1"/>
          <p:nvPr/>
        </p:nvSpPr>
        <p:spPr>
          <a:xfrm>
            <a:off x="603184" y="3792422"/>
            <a:ext cx="10985634" cy="418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お力をお貸しいただけますと幸いです</a:t>
            </a:r>
            <a:endParaRPr b="0" i="0" sz="16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/>
          <p:nvPr/>
        </p:nvSpPr>
        <p:spPr>
          <a:xfrm>
            <a:off x="3970923" y="3059668"/>
            <a:ext cx="3148298" cy="738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48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企画の概要</a:t>
            </a:r>
            <a:endParaRPr b="1" i="0" sz="48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72" name="Google Shape;72;p3"/>
          <p:cNvSpPr txBox="1"/>
          <p:nvPr/>
        </p:nvSpPr>
        <p:spPr>
          <a:xfrm>
            <a:off x="-685614" y="1220703"/>
            <a:ext cx="4334520" cy="4416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87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01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/>
          <p:nvPr/>
        </p:nvSpPr>
        <p:spPr>
          <a:xfrm>
            <a:off x="5515338" y="2581691"/>
            <a:ext cx="4113729" cy="47044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1"/>
          <p:cNvSpPr/>
          <p:nvPr/>
        </p:nvSpPr>
        <p:spPr>
          <a:xfrm>
            <a:off x="7435139" y="4277784"/>
            <a:ext cx="1944303" cy="252892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1"/>
          <p:cNvSpPr txBox="1"/>
          <p:nvPr/>
        </p:nvSpPr>
        <p:spPr>
          <a:xfrm>
            <a:off x="5455207" y="3224170"/>
            <a:ext cx="5632980" cy="13470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国内外で活躍する同世代のビジネスパーソンを始め</a:t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エンターテイナー・アスリートなどにディープインタビュー。</a:t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環境の変化を恐れないフロントランナーの本音と</a:t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ビジョンを聞き出し、</a:t>
            </a:r>
            <a:r>
              <a:rPr b="1" i="0" lang="ja-JP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一流のマインドセット</a:t>
            </a:r>
            <a:r>
              <a:rPr b="0" i="0" lang="ja-JP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を学ぶ新番組。</a:t>
            </a:r>
            <a:endParaRPr b="0" i="0" sz="1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80" name="Google Shape;80;p21"/>
          <p:cNvSpPr txBox="1"/>
          <p:nvPr/>
        </p:nvSpPr>
        <p:spPr>
          <a:xfrm>
            <a:off x="5455207" y="2586203"/>
            <a:ext cx="5632980" cy="47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30代キャリア特化型 新番組</a:t>
            </a:r>
            <a:endParaRPr b="1" i="0" sz="2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81" name="Google Shape;81;p21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コンセプト</a:t>
            </a:r>
            <a:endParaRPr/>
          </a:p>
        </p:txBody>
      </p:sp>
      <p:sp>
        <p:nvSpPr>
          <p:cNvPr id="82" name="Google Shape;82;p21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83" name="Google Shape;83;p21"/>
          <p:cNvSpPr txBox="1"/>
          <p:nvPr/>
        </p:nvSpPr>
        <p:spPr>
          <a:xfrm>
            <a:off x="1883054" y="4297649"/>
            <a:ext cx="2380693" cy="3444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-THIRTIES-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/>
          <p:nvPr/>
        </p:nvSpPr>
        <p:spPr>
          <a:xfrm>
            <a:off x="1583995" y="1864777"/>
            <a:ext cx="3334514" cy="3334802"/>
          </a:xfrm>
          <a:prstGeom prst="ellipse">
            <a:avLst/>
          </a:prstGeom>
          <a:solidFill>
            <a:schemeClr val="dk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写真</a:t>
            </a:r>
            <a:endParaRPr/>
          </a:p>
        </p:txBody>
      </p:sp>
      <p:sp>
        <p:nvSpPr>
          <p:cNvPr id="89" name="Google Shape;89;p22"/>
          <p:cNvSpPr txBox="1"/>
          <p:nvPr/>
        </p:nvSpPr>
        <p:spPr>
          <a:xfrm>
            <a:off x="5464832" y="3067251"/>
            <a:ext cx="4660946" cy="1168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1991年東京都出身。2013年TBSテレビ入社。情報番組『アッコにおまかせ！』をはじめ、報道番組『Nスタ』、スポーツ番組『SUPER SOCCER』などを担当。2023年1月よりPIVOTのキャリアピボットし、動画プロデューサー兼MCを務めている。</a:t>
            </a:r>
            <a:endParaRPr/>
          </a:p>
        </p:txBody>
      </p:sp>
      <p:sp>
        <p:nvSpPr>
          <p:cNvPr id="90" name="Google Shape;90;p22"/>
          <p:cNvSpPr txBox="1"/>
          <p:nvPr/>
        </p:nvSpPr>
        <p:spPr>
          <a:xfrm>
            <a:off x="5464832" y="2052817"/>
            <a:ext cx="5632980" cy="5672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3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国山 ハセン</a:t>
            </a:r>
            <a:endParaRPr/>
          </a:p>
        </p:txBody>
      </p:sp>
      <p:sp>
        <p:nvSpPr>
          <p:cNvPr id="91" name="Google Shape;91;p22"/>
          <p:cNvSpPr txBox="1"/>
          <p:nvPr/>
        </p:nvSpPr>
        <p:spPr>
          <a:xfrm>
            <a:off x="5464832" y="2730823"/>
            <a:ext cx="5632980" cy="1733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1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Hasen Kuniyama</a:t>
            </a:r>
            <a:endParaRPr b="0" i="0" sz="11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92" name="Google Shape;92;p22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インタビュアー</a:t>
            </a:r>
            <a:endParaRPr/>
          </a:p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なぜ「30代」なのか？</a:t>
            </a:r>
            <a:endParaRPr/>
          </a:p>
        </p:txBody>
      </p:sp>
      <p:sp>
        <p:nvSpPr>
          <p:cNvPr id="99" name="Google Shape;99;p23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100" name="Google Shape;100;p23"/>
          <p:cNvSpPr txBox="1"/>
          <p:nvPr/>
        </p:nvSpPr>
        <p:spPr>
          <a:xfrm>
            <a:off x="889000" y="2936397"/>
            <a:ext cx="4705417" cy="12690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3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30代で、キャリアの</a:t>
            </a:r>
            <a:endParaRPr b="1" i="0" sz="36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3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伸びしろは決まる</a:t>
            </a:r>
            <a:endParaRPr b="1" i="0" sz="36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01" name="Google Shape;101;p23"/>
          <p:cNvSpPr txBox="1"/>
          <p:nvPr/>
        </p:nvSpPr>
        <p:spPr>
          <a:xfrm>
            <a:off x="6096000" y="2253743"/>
            <a:ext cx="5581717" cy="2532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どんな会社でも就職して10年も経つと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一通りの手順や全体像が見えてくる。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結果よく言えば仕事に対して余裕が生じる。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悪く言えばマンネリに陥ることになる。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その時の余力をどう使うかで、そこから上に行くか、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そこで停滞するかが決まると言っても過言ではない。　　　　　　　　　　　　　　　　　　　　　　　　　　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1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※マイナビ転職エージェントサーチより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/>
          <p:nvPr/>
        </p:nvSpPr>
        <p:spPr>
          <a:xfrm>
            <a:off x="3744290" y="2321809"/>
            <a:ext cx="4523811" cy="69089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4"/>
          <p:cNvSpPr/>
          <p:nvPr/>
        </p:nvSpPr>
        <p:spPr>
          <a:xfrm>
            <a:off x="1270597" y="3113885"/>
            <a:ext cx="9471198" cy="69089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4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109" name="Google Shape;109;p24"/>
          <p:cNvSpPr txBox="1"/>
          <p:nvPr/>
        </p:nvSpPr>
        <p:spPr>
          <a:xfrm>
            <a:off x="603184" y="2221247"/>
            <a:ext cx="10985634" cy="1648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4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大転職時代到来！</a:t>
            </a:r>
            <a:endParaRPr b="1" i="0" sz="4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44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今こそ30代は積極的にPIVOTせよ！</a:t>
            </a:r>
            <a:endParaRPr b="1" i="0" sz="44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10" name="Google Shape;110;p24"/>
          <p:cNvSpPr txBox="1"/>
          <p:nvPr/>
        </p:nvSpPr>
        <p:spPr>
          <a:xfrm>
            <a:off x="603184" y="4139556"/>
            <a:ext cx="10985634" cy="1156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大企業至上主義からスタートアップ全盛期へ。</a:t>
            </a:r>
            <a:endParaRPr b="0" i="0" sz="16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20代で培った経験を活かせるかが勝負の30代。</a:t>
            </a:r>
            <a:endParaRPr b="0" i="0" sz="16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600" u="none" cap="none" strike="noStrike">
                <a:solidFill>
                  <a:schemeClr val="lt1"/>
                </a:solidFill>
                <a:latin typeface="Noto Sans JP"/>
                <a:ea typeface="Noto Sans JP"/>
                <a:cs typeface="Noto Sans JP"/>
                <a:sym typeface="Noto Sans JP"/>
              </a:rPr>
              <a:t>安定や他者の評価を気にしてはアクションは起こせない。</a:t>
            </a:r>
            <a:endParaRPr b="0" i="0" sz="1600" u="none" cap="none" strike="noStrike">
              <a:solidFill>
                <a:schemeClr val="lt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11" name="Google Shape;111;p24"/>
          <p:cNvSpPr/>
          <p:nvPr/>
        </p:nvSpPr>
        <p:spPr>
          <a:xfrm>
            <a:off x="4857550" y="1326223"/>
            <a:ext cx="2476902" cy="506884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CONCEPT</a:t>
            </a:r>
            <a:endParaRPr b="1" i="0" sz="24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/>
          <p:nvPr/>
        </p:nvSpPr>
        <p:spPr>
          <a:xfrm>
            <a:off x="558800" y="2607733"/>
            <a:ext cx="3228926" cy="2311400"/>
          </a:xfrm>
          <a:prstGeom prst="roundRect">
            <a:avLst>
              <a:gd fmla="val 916" name="adj"/>
            </a:avLst>
          </a:prstGeom>
          <a:solidFill>
            <a:schemeClr val="l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写真</a:t>
            </a:r>
            <a:endParaRPr/>
          </a:p>
        </p:txBody>
      </p:sp>
      <p:sp>
        <p:nvSpPr>
          <p:cNvPr id="117" name="Google Shape;117;p25"/>
          <p:cNvSpPr/>
          <p:nvPr/>
        </p:nvSpPr>
        <p:spPr>
          <a:xfrm>
            <a:off x="4546602" y="2607733"/>
            <a:ext cx="3228926" cy="2311400"/>
          </a:xfrm>
          <a:prstGeom prst="roundRect">
            <a:avLst>
              <a:gd fmla="val 916" name="adj"/>
            </a:avLst>
          </a:prstGeom>
          <a:solidFill>
            <a:schemeClr val="l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写真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5"/>
          <p:cNvSpPr/>
          <p:nvPr/>
        </p:nvSpPr>
        <p:spPr>
          <a:xfrm>
            <a:off x="8546468" y="2607733"/>
            <a:ext cx="3228926" cy="2311400"/>
          </a:xfrm>
          <a:prstGeom prst="roundRect">
            <a:avLst>
              <a:gd fmla="val 916" name="adj"/>
            </a:avLst>
          </a:prstGeom>
          <a:solidFill>
            <a:schemeClr val="l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写真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5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ビジュアルイメージ</a:t>
            </a:r>
            <a:endParaRPr/>
          </a:p>
        </p:txBody>
      </p:sp>
      <p:sp>
        <p:nvSpPr>
          <p:cNvPr id="120" name="Google Shape;120;p25"/>
          <p:cNvSpPr txBox="1"/>
          <p:nvPr>
            <p:ph idx="2" type="body"/>
          </p:nvPr>
        </p:nvSpPr>
        <p:spPr>
          <a:xfrm>
            <a:off x="465432" y="877673"/>
            <a:ext cx="10076118" cy="7201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-JP"/>
              <a:t>テーマは「上質な大人の空間」</a:t>
            </a:r>
            <a:endParaRPr b="1"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ゆらめく炎をモチーフに、30代の大人ならではのカジュアルで落ち着いた雰囲気を演出します。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21" name="Google Shape;121;p25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3898312" y="3505258"/>
            <a:ext cx="525641" cy="525641"/>
          </a:xfrm>
          <a:prstGeom prst="mathMultiply">
            <a:avLst>
              <a:gd fmla="val 11175" name="adj1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465432" y="4991138"/>
            <a:ext cx="3391533" cy="369991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お酒を片手に</a:t>
            </a:r>
            <a:endParaRPr/>
          </a:p>
        </p:txBody>
      </p:sp>
      <p:sp>
        <p:nvSpPr>
          <p:cNvPr id="124" name="Google Shape;124;p25"/>
          <p:cNvSpPr/>
          <p:nvPr/>
        </p:nvSpPr>
        <p:spPr>
          <a:xfrm>
            <a:off x="4465299" y="4991138"/>
            <a:ext cx="3391533" cy="369991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上質な空間で</a:t>
            </a:r>
            <a:endParaRPr/>
          </a:p>
        </p:txBody>
      </p:sp>
      <p:sp>
        <p:nvSpPr>
          <p:cNvPr id="125" name="Google Shape;125;p25"/>
          <p:cNvSpPr/>
          <p:nvPr/>
        </p:nvSpPr>
        <p:spPr>
          <a:xfrm>
            <a:off x="7898178" y="3505258"/>
            <a:ext cx="525641" cy="525641"/>
          </a:xfrm>
          <a:prstGeom prst="mathMultiply">
            <a:avLst>
              <a:gd fmla="val 11175" name="adj1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5"/>
          <p:cNvSpPr/>
          <p:nvPr/>
        </p:nvSpPr>
        <p:spPr>
          <a:xfrm>
            <a:off x="8465165" y="4991138"/>
            <a:ext cx="3391533" cy="369991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ゆらめく炎を見ながら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/>
          <p:nvPr/>
        </p:nvSpPr>
        <p:spPr>
          <a:xfrm>
            <a:off x="1144318" y="2315008"/>
            <a:ext cx="4423592" cy="3167564"/>
          </a:xfrm>
          <a:prstGeom prst="roundRect">
            <a:avLst>
              <a:gd fmla="val 6108" name="adj"/>
            </a:avLst>
          </a:prstGeom>
          <a:solidFill>
            <a:schemeClr val="l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写真</a:t>
            </a:r>
            <a:endParaRPr/>
          </a:p>
        </p:txBody>
      </p:sp>
      <p:sp>
        <p:nvSpPr>
          <p:cNvPr id="132" name="Google Shape;132;p26"/>
          <p:cNvSpPr/>
          <p:nvPr/>
        </p:nvSpPr>
        <p:spPr>
          <a:xfrm>
            <a:off x="6624090" y="2315008"/>
            <a:ext cx="4423592" cy="3167564"/>
          </a:xfrm>
          <a:prstGeom prst="roundRect">
            <a:avLst>
              <a:gd fmla="val 6108" name="adj"/>
            </a:avLst>
          </a:prstGeom>
          <a:solidFill>
            <a:schemeClr val="l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-JP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写真</a:t>
            </a:r>
            <a:endParaRPr/>
          </a:p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構図イメージ</a:t>
            </a:r>
            <a:endParaRPr/>
          </a:p>
        </p:txBody>
      </p:sp>
      <p:sp>
        <p:nvSpPr>
          <p:cNvPr id="134" name="Google Shape;134;p26"/>
          <p:cNvSpPr txBox="1"/>
          <p:nvPr>
            <p:ph idx="2" type="body"/>
          </p:nvPr>
        </p:nvSpPr>
        <p:spPr>
          <a:xfrm>
            <a:off x="465432" y="877673"/>
            <a:ext cx="10076118" cy="7201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国山とゲストがカジュアルに対談する構図をメインとして、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-JP"/>
              <a:t>重要なキーワードは主観スタイルで印象的に見せる形をとります。</a:t>
            </a:r>
            <a:endParaRPr/>
          </a:p>
        </p:txBody>
      </p:sp>
      <p:sp>
        <p:nvSpPr>
          <p:cNvPr id="135" name="Google Shape;135;p26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136" name="Google Shape;136;p26"/>
          <p:cNvSpPr txBox="1"/>
          <p:nvPr/>
        </p:nvSpPr>
        <p:spPr>
          <a:xfrm>
            <a:off x="7925282" y="5573540"/>
            <a:ext cx="312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ja-JP" sz="14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※Masterclass</a:t>
            </a:r>
            <a:endParaRPr b="0" i="0" sz="1400" u="none" cap="none" strike="noStrike">
              <a:solidFill>
                <a:schemeClr val="dk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37" name="Google Shape;137;p26"/>
          <p:cNvSpPr txBox="1"/>
          <p:nvPr/>
        </p:nvSpPr>
        <p:spPr>
          <a:xfrm>
            <a:off x="2445510" y="5573540"/>
            <a:ext cx="312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ja-JP" sz="1400" u="none" cap="none" strike="noStrike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※JYP×PSY「LOPD」</a:t>
            </a:r>
            <a:endParaRPr b="0" i="0" sz="1400" u="none" cap="none" strike="noStrike">
              <a:solidFill>
                <a:schemeClr val="dk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5735939" y="3538729"/>
            <a:ext cx="720122" cy="720122"/>
          </a:xfrm>
          <a:prstGeom prst="mathMultiply">
            <a:avLst>
              <a:gd fmla="val 11175" name="adj1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6"/>
          <p:cNvSpPr/>
          <p:nvPr/>
        </p:nvSpPr>
        <p:spPr>
          <a:xfrm>
            <a:off x="2117663" y="2061378"/>
            <a:ext cx="2476902" cy="506884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対談スタイル</a:t>
            </a:r>
            <a:endParaRPr/>
          </a:p>
        </p:txBody>
      </p:sp>
      <p:sp>
        <p:nvSpPr>
          <p:cNvPr id="140" name="Google Shape;140;p26"/>
          <p:cNvSpPr/>
          <p:nvPr/>
        </p:nvSpPr>
        <p:spPr>
          <a:xfrm>
            <a:off x="7597435" y="2061378"/>
            <a:ext cx="2476902" cy="506884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主観スタイル</a:t>
            </a:r>
            <a:endParaRPr/>
          </a:p>
        </p:txBody>
      </p:sp>
      <p:sp>
        <p:nvSpPr>
          <p:cNvPr id="141" name="Google Shape;141;p26"/>
          <p:cNvSpPr/>
          <p:nvPr/>
        </p:nvSpPr>
        <p:spPr>
          <a:xfrm>
            <a:off x="976289" y="5573540"/>
            <a:ext cx="2476902" cy="506884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メイン</a:t>
            </a:r>
            <a:endParaRPr/>
          </a:p>
        </p:txBody>
      </p:sp>
      <p:sp>
        <p:nvSpPr>
          <p:cNvPr id="142" name="Google Shape;142;p26"/>
          <p:cNvSpPr/>
          <p:nvPr/>
        </p:nvSpPr>
        <p:spPr>
          <a:xfrm>
            <a:off x="6456061" y="5573540"/>
            <a:ext cx="2476902" cy="506884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サブ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465432" y="336793"/>
            <a:ext cx="10076118" cy="40099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構成イメージ</a:t>
            </a:r>
            <a:endParaRPr/>
          </a:p>
        </p:txBody>
      </p:sp>
      <p:sp>
        <p:nvSpPr>
          <p:cNvPr id="148" name="Google Shape;148;p27"/>
          <p:cNvSpPr txBox="1"/>
          <p:nvPr>
            <p:ph idx="2" type="body"/>
          </p:nvPr>
        </p:nvSpPr>
        <p:spPr>
          <a:xfrm>
            <a:off x="465432" y="877673"/>
            <a:ext cx="10076118" cy="7201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30代のキャリアに関する様々な質問をベースに、これからの30代に必要な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キャリア・生き方・哲学などを</a:t>
            </a:r>
            <a:r>
              <a:rPr b="1" lang="ja-JP"/>
              <a:t>1on1インタビュー形式で伺います。</a:t>
            </a:r>
            <a:endParaRPr/>
          </a:p>
        </p:txBody>
      </p:sp>
      <p:sp>
        <p:nvSpPr>
          <p:cNvPr id="149" name="Google Shape;149;p27"/>
          <p:cNvSpPr txBox="1"/>
          <p:nvPr>
            <p:ph idx="12" type="sldNum"/>
          </p:nvPr>
        </p:nvSpPr>
        <p:spPr>
          <a:xfrm>
            <a:off x="11377757" y="6341460"/>
            <a:ext cx="433243" cy="2427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150" name="Google Shape;150;p27"/>
          <p:cNvSpPr txBox="1"/>
          <p:nvPr/>
        </p:nvSpPr>
        <p:spPr>
          <a:xfrm>
            <a:off x="904489" y="1737681"/>
            <a:ext cx="10473268" cy="45407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8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Q:　30代で思い描いている（思い描いていた）ビジョンは？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8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Q:　どんな準備をしてきたか？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8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Q:　覚悟を決めた決断は？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8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Q:　何故その決断が出来たのか？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8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Q:　最も困難だった壁は？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8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Q:　どのようにして乗り越えたか？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ja-JP" sz="2800" u="none" cap="none" strike="noStrike">
                <a:solidFill>
                  <a:schemeClr val="accent1"/>
                </a:solidFill>
                <a:latin typeface="Noto Sans JP"/>
                <a:ea typeface="Noto Sans JP"/>
                <a:cs typeface="Noto Sans JP"/>
                <a:sym typeface="Noto Sans JP"/>
              </a:rPr>
              <a:t>Q:　30代に必要なことは何か？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テーマ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テーマ">
  <a:themeElements>
    <a:clrScheme name="PVT">
      <a:dk1>
        <a:srgbClr val="3F3F3F"/>
      </a:dk1>
      <a:lt1>
        <a:srgbClr val="FFFFFF"/>
      </a:lt1>
      <a:dk2>
        <a:srgbClr val="7F7F7F"/>
      </a:dk2>
      <a:lt2>
        <a:srgbClr val="E7E6E6"/>
      </a:lt2>
      <a:accent1>
        <a:srgbClr val="CD1CFA"/>
      </a:accent1>
      <a:accent2>
        <a:srgbClr val="277DC1"/>
      </a:accent2>
      <a:accent3>
        <a:srgbClr val="7F7F7F"/>
      </a:accent3>
      <a:accent4>
        <a:srgbClr val="595959"/>
      </a:accent4>
      <a:accent5>
        <a:srgbClr val="3F3F3F"/>
      </a:accent5>
      <a:accent6>
        <a:srgbClr val="26262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テーマ">
  <a:themeElements>
    <a:clrScheme name="PVT">
      <a:dk1>
        <a:srgbClr val="3F3F3F"/>
      </a:dk1>
      <a:lt1>
        <a:srgbClr val="FFFFFF"/>
      </a:lt1>
      <a:dk2>
        <a:srgbClr val="7F7F7F"/>
      </a:dk2>
      <a:lt2>
        <a:srgbClr val="E7E6E6"/>
      </a:lt2>
      <a:accent1>
        <a:srgbClr val="CD1CFA"/>
      </a:accent1>
      <a:accent2>
        <a:srgbClr val="277DC1"/>
      </a:accent2>
      <a:accent3>
        <a:srgbClr val="7F7F7F"/>
      </a:accent3>
      <a:accent4>
        <a:srgbClr val="595959"/>
      </a:accent4>
      <a:accent5>
        <a:srgbClr val="3F3F3F"/>
      </a:accent5>
      <a:accent6>
        <a:srgbClr val="26262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2021-09-09T04:58:42Z</dcterms:created>
  <dc:creator>江頭 伸治</dc:creator>
</cp:coreProperties>
</file>